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88" r:id="rId8"/>
    <p:sldId id="278" r:id="rId9"/>
    <p:sldId id="295" r:id="rId10"/>
    <p:sldId id="289" r:id="rId11"/>
    <p:sldId id="296" r:id="rId12"/>
    <p:sldId id="294" r:id="rId13"/>
    <p:sldId id="298" r:id="rId14"/>
    <p:sldId id="299" r:id="rId15"/>
    <p:sldId id="300" r:id="rId16"/>
    <p:sldId id="293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werkblad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633227064674835E-2"/>
          <c:y val="1.9519635905832274E-2"/>
          <c:w val="0.91654527000138608"/>
          <c:h val="0.7971692820171139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Oogsten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Blad1!$A$2:$A$14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Blad1!$B$2:$B$14</c:f>
              <c:numCache>
                <c:formatCode>General</c:formatCode>
                <c:ptCount val="13"/>
                <c:pt idx="0">
                  <c:v>0</c:v>
                </c:pt>
                <c:pt idx="1">
                  <c:v>192</c:v>
                </c:pt>
                <c:pt idx="2">
                  <c:v>652</c:v>
                </c:pt>
                <c:pt idx="3">
                  <c:v>878</c:v>
                </c:pt>
                <c:pt idx="4">
                  <c:v>861</c:v>
                </c:pt>
                <c:pt idx="5">
                  <c:v>1158</c:v>
                </c:pt>
                <c:pt idx="6">
                  <c:v>1250</c:v>
                </c:pt>
                <c:pt idx="7">
                  <c:v>1334</c:v>
                </c:pt>
                <c:pt idx="8">
                  <c:v>1398</c:v>
                </c:pt>
                <c:pt idx="9">
                  <c:v>1079</c:v>
                </c:pt>
                <c:pt idx="10">
                  <c:v>1027</c:v>
                </c:pt>
                <c:pt idx="11">
                  <c:v>101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E1-4055-91DA-880F18C4824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Toppen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Blad1!$A$2:$A$14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Blad1!$C$2:$C$14</c:f>
              <c:numCache>
                <c:formatCode>General</c:formatCode>
                <c:ptCount val="13"/>
                <c:pt idx="0">
                  <c:v>304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194</c:v>
                </c:pt>
                <c:pt idx="10">
                  <c:v>0</c:v>
                </c:pt>
                <c:pt idx="11">
                  <c:v>0</c:v>
                </c:pt>
                <c:pt idx="12">
                  <c:v>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E1-4055-91DA-880F18C4824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Sorteren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Blad1!$A$2:$A$14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Blad1!$D$2:$D$14</c:f>
              <c:numCache>
                <c:formatCode>General</c:formatCode>
                <c:ptCount val="13"/>
                <c:pt idx="0">
                  <c:v>0</c:v>
                </c:pt>
                <c:pt idx="1">
                  <c:v>99</c:v>
                </c:pt>
                <c:pt idx="2">
                  <c:v>374</c:v>
                </c:pt>
                <c:pt idx="3">
                  <c:v>536</c:v>
                </c:pt>
                <c:pt idx="4">
                  <c:v>670</c:v>
                </c:pt>
                <c:pt idx="5">
                  <c:v>1023</c:v>
                </c:pt>
                <c:pt idx="6">
                  <c:v>1101</c:v>
                </c:pt>
                <c:pt idx="7">
                  <c:v>1435</c:v>
                </c:pt>
                <c:pt idx="8">
                  <c:v>1275</c:v>
                </c:pt>
                <c:pt idx="9">
                  <c:v>1082</c:v>
                </c:pt>
                <c:pt idx="10">
                  <c:v>848</c:v>
                </c:pt>
                <c:pt idx="11">
                  <c:v>145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E1-4055-91DA-880F18C4824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GV Chemisch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Blad1!$A$2:$A$14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Blad1!$E$2:$E$14</c:f>
              <c:numCache>
                <c:formatCode>General</c:formatCode>
                <c:ptCount val="13"/>
                <c:pt idx="0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16</c:v>
                </c:pt>
                <c:pt idx="5">
                  <c:v>1</c:v>
                </c:pt>
                <c:pt idx="6">
                  <c:v>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18</c:v>
                </c:pt>
                <c:pt idx="11">
                  <c:v>25</c:v>
                </c:pt>
                <c:pt idx="12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E1-4055-91DA-880F18C4824F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GV Biologisch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Blad1!$A$2:$A$14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Blad1!$F$2:$F$14</c:f>
              <c:numCache>
                <c:formatCode>General</c:formatCode>
                <c:ptCount val="13"/>
                <c:pt idx="0">
                  <c:v>30</c:v>
                </c:pt>
                <c:pt idx="1">
                  <c:v>26</c:v>
                </c:pt>
                <c:pt idx="2">
                  <c:v>33</c:v>
                </c:pt>
                <c:pt idx="3">
                  <c:v>40</c:v>
                </c:pt>
                <c:pt idx="4">
                  <c:v>16</c:v>
                </c:pt>
                <c:pt idx="5">
                  <c:v>5</c:v>
                </c:pt>
                <c:pt idx="6">
                  <c:v>19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EE1-4055-91DA-880F18C4824F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Indraaien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Blad1!$A$2:$A$14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Blad1!$G$2:$G$14</c:f>
              <c:numCache>
                <c:formatCode>General</c:formatCode>
                <c:ptCount val="13"/>
                <c:pt idx="0">
                  <c:v>701</c:v>
                </c:pt>
                <c:pt idx="1">
                  <c:v>634</c:v>
                </c:pt>
                <c:pt idx="2">
                  <c:v>831</c:v>
                </c:pt>
                <c:pt idx="3">
                  <c:v>760</c:v>
                </c:pt>
                <c:pt idx="4">
                  <c:v>897</c:v>
                </c:pt>
                <c:pt idx="5">
                  <c:v>958</c:v>
                </c:pt>
                <c:pt idx="6">
                  <c:v>969</c:v>
                </c:pt>
                <c:pt idx="7">
                  <c:v>1016</c:v>
                </c:pt>
                <c:pt idx="8">
                  <c:v>922</c:v>
                </c:pt>
                <c:pt idx="9">
                  <c:v>481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EE1-4055-91DA-880F18C48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786728"/>
        <c:axId val="478786072"/>
      </c:lineChart>
      <c:catAx>
        <c:axId val="47878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78786072"/>
        <c:crosses val="autoZero"/>
        <c:auto val="1"/>
        <c:lblAlgn val="ctr"/>
        <c:lblOffset val="100"/>
        <c:noMultiLvlLbl val="0"/>
      </c:catAx>
      <c:valAx>
        <c:axId val="478786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78786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Verhouding manuren en maanden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Plantenonderhoud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Blad1!$A$2:$A$13</c:f>
              <c:strCache>
                <c:ptCount val="12"/>
                <c:pt idx="0">
                  <c:v>Jan.</c:v>
                </c:pt>
                <c:pt idx="1">
                  <c:v>Feb.</c:v>
                </c:pt>
                <c:pt idx="2">
                  <c:v>Ma.</c:v>
                </c:pt>
                <c:pt idx="3">
                  <c:v>Apr.</c:v>
                </c:pt>
                <c:pt idx="4">
                  <c:v>Mei.</c:v>
                </c:pt>
                <c:pt idx="5">
                  <c:v>Jun.</c:v>
                </c:pt>
                <c:pt idx="6">
                  <c:v>Jul.</c:v>
                </c:pt>
                <c:pt idx="7">
                  <c:v>Aug.</c:v>
                </c:pt>
                <c:pt idx="8">
                  <c:v>Sep.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Blad1!$B$2:$B$13</c:f>
              <c:numCache>
                <c:formatCode>General</c:formatCode>
                <c:ptCount val="12"/>
                <c:pt idx="0">
                  <c:v>96</c:v>
                </c:pt>
                <c:pt idx="1">
                  <c:v>96</c:v>
                </c:pt>
                <c:pt idx="2">
                  <c:v>96</c:v>
                </c:pt>
                <c:pt idx="3">
                  <c:v>108</c:v>
                </c:pt>
                <c:pt idx="4">
                  <c:v>120</c:v>
                </c:pt>
                <c:pt idx="5">
                  <c:v>144</c:v>
                </c:pt>
                <c:pt idx="6">
                  <c:v>168</c:v>
                </c:pt>
                <c:pt idx="7">
                  <c:v>132</c:v>
                </c:pt>
                <c:pt idx="8">
                  <c:v>120</c:v>
                </c:pt>
                <c:pt idx="9">
                  <c:v>96</c:v>
                </c:pt>
                <c:pt idx="10">
                  <c:v>96</c:v>
                </c:pt>
                <c:pt idx="1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55-4365-80C1-BFC33145587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Opotten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Blad1!$A$2:$A$13</c:f>
              <c:strCache>
                <c:ptCount val="12"/>
                <c:pt idx="0">
                  <c:v>Jan.</c:v>
                </c:pt>
                <c:pt idx="1">
                  <c:v>Feb.</c:v>
                </c:pt>
                <c:pt idx="2">
                  <c:v>Ma.</c:v>
                </c:pt>
                <c:pt idx="3">
                  <c:v>Apr.</c:v>
                </c:pt>
                <c:pt idx="4">
                  <c:v>Mei.</c:v>
                </c:pt>
                <c:pt idx="5">
                  <c:v>Jun.</c:v>
                </c:pt>
                <c:pt idx="6">
                  <c:v>Jul.</c:v>
                </c:pt>
                <c:pt idx="7">
                  <c:v>Aug.</c:v>
                </c:pt>
                <c:pt idx="8">
                  <c:v>Sep.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Blad1!$C$2:$C$13</c:f>
              <c:numCache>
                <c:formatCode>General</c:formatCode>
                <c:ptCount val="12"/>
                <c:pt idx="0">
                  <c:v>60</c:v>
                </c:pt>
                <c:pt idx="1">
                  <c:v>42</c:v>
                </c:pt>
                <c:pt idx="2">
                  <c:v>30</c:v>
                </c:pt>
                <c:pt idx="3">
                  <c:v>24</c:v>
                </c:pt>
                <c:pt idx="4">
                  <c:v>18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18</c:v>
                </c:pt>
                <c:pt idx="9">
                  <c:v>30</c:v>
                </c:pt>
                <c:pt idx="10">
                  <c:v>48</c:v>
                </c:pt>
                <c:pt idx="1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55-4365-80C1-BFC33145587D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Producten aanvullen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Blad1!$A$2:$A$13</c:f>
              <c:strCache>
                <c:ptCount val="12"/>
                <c:pt idx="0">
                  <c:v>Jan.</c:v>
                </c:pt>
                <c:pt idx="1">
                  <c:v>Feb.</c:v>
                </c:pt>
                <c:pt idx="2">
                  <c:v>Ma.</c:v>
                </c:pt>
                <c:pt idx="3">
                  <c:v>Apr.</c:v>
                </c:pt>
                <c:pt idx="4">
                  <c:v>Mei.</c:v>
                </c:pt>
                <c:pt idx="5">
                  <c:v>Jun.</c:v>
                </c:pt>
                <c:pt idx="6">
                  <c:v>Jul.</c:v>
                </c:pt>
                <c:pt idx="7">
                  <c:v>Aug.</c:v>
                </c:pt>
                <c:pt idx="8">
                  <c:v>Sep.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Blad1!$D$2:$D$13</c:f>
              <c:numCache>
                <c:formatCode>General</c:formatCode>
                <c:ptCount val="12"/>
                <c:pt idx="0">
                  <c:v>48</c:v>
                </c:pt>
                <c:pt idx="1">
                  <c:v>48</c:v>
                </c:pt>
                <c:pt idx="2">
                  <c:v>48</c:v>
                </c:pt>
                <c:pt idx="3">
                  <c:v>48</c:v>
                </c:pt>
                <c:pt idx="4">
                  <c:v>48</c:v>
                </c:pt>
                <c:pt idx="5">
                  <c:v>40</c:v>
                </c:pt>
                <c:pt idx="6">
                  <c:v>24</c:v>
                </c:pt>
                <c:pt idx="7">
                  <c:v>32</c:v>
                </c:pt>
                <c:pt idx="8">
                  <c:v>32</c:v>
                </c:pt>
                <c:pt idx="9">
                  <c:v>36</c:v>
                </c:pt>
                <c:pt idx="10">
                  <c:v>48</c:v>
                </c:pt>
                <c:pt idx="1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55-4365-80C1-BFC33145587D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Inkopen producten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Blad1!$A$2:$A$13</c:f>
              <c:strCache>
                <c:ptCount val="12"/>
                <c:pt idx="0">
                  <c:v>Jan.</c:v>
                </c:pt>
                <c:pt idx="1">
                  <c:v>Feb.</c:v>
                </c:pt>
                <c:pt idx="2">
                  <c:v>Ma.</c:v>
                </c:pt>
                <c:pt idx="3">
                  <c:v>Apr.</c:v>
                </c:pt>
                <c:pt idx="4">
                  <c:v>Mei.</c:v>
                </c:pt>
                <c:pt idx="5">
                  <c:v>Jun.</c:v>
                </c:pt>
                <c:pt idx="6">
                  <c:v>Jul.</c:v>
                </c:pt>
                <c:pt idx="7">
                  <c:v>Aug.</c:v>
                </c:pt>
                <c:pt idx="8">
                  <c:v>Sep.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Blad1!$E$2:$E$13</c:f>
              <c:numCache>
                <c:formatCode>General</c:formatCode>
                <c:ptCount val="12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4</c:v>
                </c:pt>
                <c:pt idx="6">
                  <c:v>2</c:v>
                </c:pt>
                <c:pt idx="7">
                  <c:v>8</c:v>
                </c:pt>
                <c:pt idx="8">
                  <c:v>8</c:v>
                </c:pt>
                <c:pt idx="9">
                  <c:v>12</c:v>
                </c:pt>
                <c:pt idx="10">
                  <c:v>16</c:v>
                </c:pt>
                <c:pt idx="1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55-4365-80C1-BFC33145587D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Algemeen onderhoud afdeling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Blad1!$A$2:$A$13</c:f>
              <c:strCache>
                <c:ptCount val="12"/>
                <c:pt idx="0">
                  <c:v>Jan.</c:v>
                </c:pt>
                <c:pt idx="1">
                  <c:v>Feb.</c:v>
                </c:pt>
                <c:pt idx="2">
                  <c:v>Ma.</c:v>
                </c:pt>
                <c:pt idx="3">
                  <c:v>Apr.</c:v>
                </c:pt>
                <c:pt idx="4">
                  <c:v>Mei.</c:v>
                </c:pt>
                <c:pt idx="5">
                  <c:v>Jun.</c:v>
                </c:pt>
                <c:pt idx="6">
                  <c:v>Jul.</c:v>
                </c:pt>
                <c:pt idx="7">
                  <c:v>Aug.</c:v>
                </c:pt>
                <c:pt idx="8">
                  <c:v>Sep.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Blad1!$F$2:$F$13</c:f>
              <c:numCache>
                <c:formatCode>General</c:formatCode>
                <c:ptCount val="12"/>
                <c:pt idx="0">
                  <c:v>28</c:v>
                </c:pt>
                <c:pt idx="1">
                  <c:v>28</c:v>
                </c:pt>
                <c:pt idx="2">
                  <c:v>28</c:v>
                </c:pt>
                <c:pt idx="3">
                  <c:v>28</c:v>
                </c:pt>
                <c:pt idx="4">
                  <c:v>56</c:v>
                </c:pt>
                <c:pt idx="5">
                  <c:v>56</c:v>
                </c:pt>
                <c:pt idx="6">
                  <c:v>28</c:v>
                </c:pt>
                <c:pt idx="7">
                  <c:v>28</c:v>
                </c:pt>
                <c:pt idx="8">
                  <c:v>28</c:v>
                </c:pt>
                <c:pt idx="9">
                  <c:v>28</c:v>
                </c:pt>
                <c:pt idx="10">
                  <c:v>28</c:v>
                </c:pt>
                <c:pt idx="1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55-4365-80C1-BFC33145587D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Verkoop handel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Blad1!$A$2:$A$13</c:f>
              <c:strCache>
                <c:ptCount val="12"/>
                <c:pt idx="0">
                  <c:v>Jan.</c:v>
                </c:pt>
                <c:pt idx="1">
                  <c:v>Feb.</c:v>
                </c:pt>
                <c:pt idx="2">
                  <c:v>Ma.</c:v>
                </c:pt>
                <c:pt idx="3">
                  <c:v>Apr.</c:v>
                </c:pt>
                <c:pt idx="4">
                  <c:v>Mei.</c:v>
                </c:pt>
                <c:pt idx="5">
                  <c:v>Jun.</c:v>
                </c:pt>
                <c:pt idx="6">
                  <c:v>Jul.</c:v>
                </c:pt>
                <c:pt idx="7">
                  <c:v>Aug.</c:v>
                </c:pt>
                <c:pt idx="8">
                  <c:v>Sep.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Blad1!$G$2:$G$13</c:f>
              <c:numCache>
                <c:formatCode>General</c:formatCode>
                <c:ptCount val="12"/>
                <c:pt idx="0">
                  <c:v>48</c:v>
                </c:pt>
                <c:pt idx="1">
                  <c:v>30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18</c:v>
                </c:pt>
                <c:pt idx="7">
                  <c:v>24</c:v>
                </c:pt>
                <c:pt idx="8">
                  <c:v>30</c:v>
                </c:pt>
                <c:pt idx="9">
                  <c:v>36</c:v>
                </c:pt>
                <c:pt idx="10">
                  <c:v>48</c:v>
                </c:pt>
                <c:pt idx="1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55-4365-80C1-BFC331455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9299928"/>
        <c:axId val="129300320"/>
      </c:barChart>
      <c:catAx>
        <c:axId val="129299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Aantal</a:t>
                </a:r>
                <a:r>
                  <a:rPr lang="nl-NL" baseline="0"/>
                  <a:t> maanden </a:t>
                </a:r>
                <a:endParaRPr lang="nl-NL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9300320"/>
        <c:crosses val="autoZero"/>
        <c:auto val="1"/>
        <c:lblAlgn val="ctr"/>
        <c:lblOffset val="100"/>
        <c:noMultiLvlLbl val="0"/>
      </c:catAx>
      <c:valAx>
        <c:axId val="129300320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Aantal</a:t>
                </a:r>
                <a:r>
                  <a:rPr lang="nl-NL" baseline="0"/>
                  <a:t> manuren </a:t>
                </a:r>
                <a:endParaRPr lang="nl-NL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9299928"/>
        <c:crosses val="autoZero"/>
        <c:crossBetween val="between"/>
        <c:majorUnit val="20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814491"/>
            <a:ext cx="4006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Arial"/>
                <a:cs typeface="Arial"/>
              </a:rPr>
              <a:t>Plannen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optimaliseren</a:t>
            </a: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774" y="4166787"/>
            <a:ext cx="15240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adviseren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683833" y="2329920"/>
            <a:ext cx="6133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Benoem 10 verbeterpunten van het bedrijf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Zaken die niet goed gaan/zijn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Dingen die stuk zijn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Zaken die stroef/</a:t>
            </a:r>
            <a:r>
              <a:rPr lang="nl-NL" dirty="0"/>
              <a:t>n</a:t>
            </a:r>
            <a:r>
              <a:rPr lang="nl-NL" dirty="0" smtClean="0"/>
              <a:t>iet efficiënt lopen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Irritaties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Moderne zaken/innovaties die nog niet op het bedrijf zijn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Overige problemen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Opdracht 1: verbeterpunten (BPV-opdracht)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79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adviseren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683833" y="2329920"/>
            <a:ext cx="613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Benoem per verbeterpunt mogelijke oplossingen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Opdracht 2: oplossingen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46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adviseren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583473" y="2032226"/>
            <a:ext cx="6233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Werk de genoemde oplossingen uit.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De oplossingen zijn SMART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Opdracht 3: bedrijf adviseren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702527" y="2914095"/>
            <a:ext cx="7560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S</a:t>
            </a:r>
            <a:r>
              <a:rPr lang="nl-NL" dirty="0" smtClean="0"/>
              <a:t>pecifiek: is de oplossing duidelijk en speciaal voor het probleem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M</a:t>
            </a:r>
            <a:r>
              <a:rPr lang="nl-NL" dirty="0" smtClean="0"/>
              <a:t>eetbaar: onder welke voorwaarde(n) is het doel( de oplossing) bereikt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A</a:t>
            </a:r>
            <a:r>
              <a:rPr lang="nl-NL" dirty="0" smtClean="0"/>
              <a:t>cceptabel: is de oplossing geschikt voor de mensen en/of bedrijf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R</a:t>
            </a:r>
            <a:r>
              <a:rPr lang="nl-NL" dirty="0" smtClean="0"/>
              <a:t>ealistisch: haalbaar?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T</a:t>
            </a:r>
            <a:r>
              <a:rPr lang="nl-NL" dirty="0" smtClean="0"/>
              <a:t>ijdsgebonden: hoeveel tijd is er nodig om het doel te bereiken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31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737" y="2065598"/>
            <a:ext cx="7225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13.30-13.45: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van de dag/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instructie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13.45-14.00: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presentative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5L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14.00-16.00: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16.00-16.00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terugblik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81213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Stappenplan</a:t>
            </a:r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opdracht</a:t>
            </a:r>
            <a:r>
              <a:rPr lang="en-US" sz="4400" b="1" dirty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werkzaamheden</a:t>
            </a:r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plannen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03610" y="1992038"/>
            <a:ext cx="71256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1: noteer alle werkzaamheden op het bedrijf die jij al weet</a:t>
            </a:r>
          </a:p>
          <a:p>
            <a:r>
              <a:rPr lang="nl-NL" dirty="0" smtClean="0"/>
              <a:t>2: bespreek dit op stage, wat ontbreekt, vul aan</a:t>
            </a:r>
          </a:p>
          <a:p>
            <a:r>
              <a:rPr lang="nl-NL" dirty="0" smtClean="0"/>
              <a:t>3: Zet deze werkzaamheden in de tijd. Wat gebeurd er per maand?</a:t>
            </a:r>
          </a:p>
          <a:p>
            <a:r>
              <a:rPr lang="nl-NL" dirty="0" smtClean="0"/>
              <a:t>4: Bespreek dit met stage, pas eventueel aan</a:t>
            </a:r>
          </a:p>
          <a:p>
            <a:r>
              <a:rPr lang="nl-NL" dirty="0" smtClean="0"/>
              <a:t>5: hoeveel tijd kosten deze werkzaamheden elk apart? In manuren</a:t>
            </a:r>
          </a:p>
          <a:p>
            <a:r>
              <a:rPr lang="nl-NL" dirty="0" smtClean="0"/>
              <a:t>6: bespreek dit met stage</a:t>
            </a:r>
          </a:p>
          <a:p>
            <a:r>
              <a:rPr lang="nl-NL" dirty="0" smtClean="0"/>
              <a:t>7: welke vaardigheden en kennis horen bij de werkzaamheden?</a:t>
            </a:r>
          </a:p>
          <a:p>
            <a:r>
              <a:rPr lang="nl-NL" dirty="0" smtClean="0"/>
              <a:t>8: bespreek dit met stage</a:t>
            </a:r>
          </a:p>
          <a:p>
            <a:r>
              <a:rPr lang="nl-NL" dirty="0" smtClean="0"/>
              <a:t>9: zet bovenstaande gegevens keurig in een tabel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49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Voorbeeld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tabel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werkzaamheden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958140"/>
              </p:ext>
            </p:extLst>
          </p:nvPr>
        </p:nvGraphicFramePr>
        <p:xfrm>
          <a:off x="353620" y="1397000"/>
          <a:ext cx="8522753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927">
                  <a:extLst>
                    <a:ext uri="{9D8B030D-6E8A-4147-A177-3AD203B41FA5}">
                      <a16:colId xmlns:a16="http://schemas.microsoft.com/office/drawing/2014/main" val="583016797"/>
                    </a:ext>
                  </a:extLst>
                </a:gridCol>
                <a:gridCol w="1885990">
                  <a:extLst>
                    <a:ext uri="{9D8B030D-6E8A-4147-A177-3AD203B41FA5}">
                      <a16:colId xmlns:a16="http://schemas.microsoft.com/office/drawing/2014/main" val="1844898985"/>
                    </a:ext>
                  </a:extLst>
                </a:gridCol>
                <a:gridCol w="791536">
                  <a:extLst>
                    <a:ext uri="{9D8B030D-6E8A-4147-A177-3AD203B41FA5}">
                      <a16:colId xmlns:a16="http://schemas.microsoft.com/office/drawing/2014/main" val="3074459056"/>
                    </a:ext>
                  </a:extLst>
                </a:gridCol>
                <a:gridCol w="1201880">
                  <a:extLst>
                    <a:ext uri="{9D8B030D-6E8A-4147-A177-3AD203B41FA5}">
                      <a16:colId xmlns:a16="http://schemas.microsoft.com/office/drawing/2014/main" val="3798497674"/>
                    </a:ext>
                  </a:extLst>
                </a:gridCol>
                <a:gridCol w="1181727">
                  <a:extLst>
                    <a:ext uri="{9D8B030D-6E8A-4147-A177-3AD203B41FA5}">
                      <a16:colId xmlns:a16="http://schemas.microsoft.com/office/drawing/2014/main" val="2902705430"/>
                    </a:ext>
                  </a:extLst>
                </a:gridCol>
                <a:gridCol w="787818">
                  <a:extLst>
                    <a:ext uri="{9D8B030D-6E8A-4147-A177-3AD203B41FA5}">
                      <a16:colId xmlns:a16="http://schemas.microsoft.com/office/drawing/2014/main" val="2772192085"/>
                    </a:ext>
                  </a:extLst>
                </a:gridCol>
                <a:gridCol w="1718875">
                  <a:extLst>
                    <a:ext uri="{9D8B030D-6E8A-4147-A177-3AD203B41FA5}">
                      <a16:colId xmlns:a16="http://schemas.microsoft.com/office/drawing/2014/main" val="241410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maand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werkzaamheden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Hoe lang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Hoeveel mensen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Hoe vaak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Totaal uren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Vakkennis vakvaardigheid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657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jan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700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febr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237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maart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322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april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407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mei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633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juni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410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dirty="0" smtClean="0"/>
                        <a:t>juli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29062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r>
                        <a:rPr lang="nl-NL" dirty="0" smtClean="0"/>
                        <a:t>aug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277314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r>
                        <a:rPr lang="nl-NL" dirty="0" smtClean="0"/>
                        <a:t>sept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4008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nl-NL" dirty="0" smtClean="0"/>
                        <a:t>okt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9986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nl-NL" dirty="0" smtClean="0"/>
                        <a:t>nov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483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dirty="0" smtClean="0"/>
                        <a:t>dec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890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5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Voorbeeld</a:t>
            </a:r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grafiek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Grafiek 6"/>
          <p:cNvGraphicFramePr/>
          <p:nvPr>
            <p:extLst>
              <p:ext uri="{D42A27DB-BD31-4B8C-83A1-F6EECF244321}">
                <p14:modId xmlns:p14="http://schemas.microsoft.com/office/powerpoint/2010/main" val="511383179"/>
              </p:ext>
            </p:extLst>
          </p:nvPr>
        </p:nvGraphicFramePr>
        <p:xfrm>
          <a:off x="834390" y="1314929"/>
          <a:ext cx="6709410" cy="3725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11630" y="5169156"/>
            <a:ext cx="55206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de grafiek is te zien dat de drukste periode van de teelt rond juli/ augustus is. Dit komt omdat de planten dan op het hoogtepunt van de groei zijn. Doordat er veel geoogst wordt gaat het qua uren ook vooruit bij het sorteren.</a:t>
            </a:r>
            <a:endParaRPr kumimoji="0" lang="nl-NL" altLang="nl-N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Elke periode die in de grafiek te zien is bestaat uit 4 weken.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2581"/>
            <a:ext cx="8944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Voorbeeld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grafiek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204"/>
            <a:ext cx="184731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nl-NL" altLang="nl-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nl-NL" altLang="nl-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nl-NL" altLang="nl-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nl-NL" altLang="nl-N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Grafiek 7"/>
          <p:cNvGraphicFramePr/>
          <p:nvPr>
            <p:extLst>
              <p:ext uri="{D42A27DB-BD31-4B8C-83A1-F6EECF244321}">
                <p14:modId xmlns:p14="http://schemas.microsoft.com/office/powerpoint/2010/main" val="1580135198"/>
              </p:ext>
            </p:extLst>
          </p:nvPr>
        </p:nvGraphicFramePr>
        <p:xfrm>
          <a:off x="635621" y="825976"/>
          <a:ext cx="7147930" cy="5764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4730" y="192580"/>
            <a:ext cx="895926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r>
              <a:rPr kumimoji="0" lang="nl-NL" altLang="nl-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0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Inhoud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verslag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561171" y="1806498"/>
            <a:ext cx="62558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Inhoudsopgave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Voorwoord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Beschrijving bedrijf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Tabel werkzaamheden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Grafiek arbeidsfilm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Nawoord ( wat is </a:t>
            </a:r>
            <a:r>
              <a:rPr lang="nl-NL" dirty="0"/>
              <a:t>j</a:t>
            </a:r>
            <a:r>
              <a:rPr lang="nl-NL" dirty="0" smtClean="0"/>
              <a:t>ouw conclusie bij het zien van de arbeidsfilm?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12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CA6386E-AE15-41A3-890A-93585505B32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615</TotalTime>
  <Words>371</Words>
  <Application>Microsoft Office PowerPoint</Application>
  <PresentationFormat>Diavoorstelling (4:3)</PresentationFormat>
  <Paragraphs>98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107</cp:revision>
  <dcterms:created xsi:type="dcterms:W3CDTF">2016-05-29T10:04:13Z</dcterms:created>
  <dcterms:modified xsi:type="dcterms:W3CDTF">2017-11-01T08:21:22Z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